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76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2017/8/12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3005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" y="-33020"/>
            <a:ext cx="12137390" cy="6891655"/>
          </a:xfrm>
          <a:prstGeom prst="rect">
            <a:avLst/>
          </a:prstGeom>
        </p:spPr>
      </p:pic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7305" y="2134870"/>
            <a:ext cx="12016105" cy="47237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sym typeface="+mn-ea"/>
              </a:rPr>
              <a:t>— </a:t>
            </a:r>
            <a:r>
              <a:rPr lang="zh-CN" altLang="en-US" sz="96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sym typeface="+mn-ea"/>
              </a:rPr>
              <a:t>让孩</a:t>
            </a:r>
            <a:r>
              <a:rPr lang="zh-CN" altLang="en-US" sz="96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sym typeface="+mn-ea"/>
              </a:rPr>
              <a:t>子</a:t>
            </a:r>
            <a:r>
              <a:rPr lang="zh-CN" altLang="en-US" sz="96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sym typeface="+mn-ea"/>
              </a:rPr>
              <a:t>成材的</a:t>
            </a:r>
            <a:r>
              <a:rPr lang="zh-CN" alt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楷体_GB2312" panose="02010609030101010101" charset="-122"/>
                <a:ea typeface="楷体_GB2312" panose="02010609030101010101" charset="-122"/>
                <a:sym typeface="+mn-ea"/>
              </a:rPr>
              <a:t>秘密</a:t>
            </a:r>
          </a:p>
          <a:p>
            <a:pPr marL="0" indent="0">
              <a:buNone/>
            </a:pPr>
            <a:endParaRPr lang="zh-CN" altLang="en-US" b="1" dirty="0">
              <a:latin typeface="黑体" panose="02010600030101010101" charset="-122"/>
              <a:ea typeface="黑体" panose="02010600030101010101" charset="-122"/>
            </a:endParaRPr>
          </a:p>
          <a:p>
            <a:pPr marL="0" indent="0">
              <a:buNone/>
            </a:pPr>
            <a:endParaRPr lang="zh-CN" altLang="en-US" b="1" dirty="0">
              <a:latin typeface="黑体" panose="02010600030101010101" charset="-122"/>
              <a:ea typeface="黑体" panose="02010600030101010101" charset="-122"/>
            </a:endParaRPr>
          </a:p>
          <a:p>
            <a:pPr marL="0" indent="0">
              <a:buNone/>
            </a:pPr>
            <a:r>
              <a:rPr lang="zh-CN" altLang="en-US" sz="2400" b="1" i="1" dirty="0">
                <a:latin typeface="黑体" panose="02010600030101010101" charset="-122"/>
                <a:ea typeface="黑体" panose="02010600030101010101" charset="-122"/>
              </a:rPr>
              <a:t>主讲老师：明德老师</a:t>
            </a:r>
            <a:endParaRPr lang="en-US" altLang="zh-CN" sz="2400" b="1" i="1" dirty="0">
              <a:latin typeface="黑体" panose="02010600030101010101" charset="-122"/>
              <a:ea typeface="黑体" panose="02010600030101010101" charset="-122"/>
            </a:endParaRPr>
          </a:p>
          <a:p>
            <a:pPr marL="0" indent="0">
              <a:buNone/>
            </a:pPr>
            <a:endParaRPr lang="zh-CN" altLang="en-US" b="1" i="1" dirty="0">
              <a:latin typeface="黑体" panose="02010600030101010101" charset="-122"/>
              <a:ea typeface="黑体" panose="02010600030101010101" charset="-122"/>
            </a:endParaRPr>
          </a:p>
          <a:p>
            <a:pPr marL="0" indent="0">
              <a:buNone/>
            </a:pPr>
            <a:r>
              <a:rPr lang="zh-CN" altLang="en-US" sz="2400" b="1" i="1" dirty="0">
                <a:latin typeface="黑体" panose="02010600030101010101" charset="-122"/>
                <a:ea typeface="黑体" panose="02010600030101010101" charset="-122"/>
              </a:rPr>
              <a:t>主办单位：</a:t>
            </a:r>
          </a:p>
          <a:p>
            <a:pPr marL="0" indent="0">
              <a:buNone/>
            </a:pPr>
            <a:r>
              <a:rPr lang="zh-CN" altLang="en-US" sz="2400" b="1" i="1" dirty="0">
                <a:latin typeface="黑体" panose="02010600030101010101" charset="-122"/>
                <a:ea typeface="黑体" panose="02010600030101010101" charset="-122"/>
              </a:rPr>
              <a:t>张家口市慈善义工联合会利他义工之家</a:t>
            </a:r>
          </a:p>
          <a:p>
            <a:pPr marL="0" indent="0">
              <a:buNone/>
            </a:pPr>
            <a:r>
              <a:rPr lang="zh-CN" altLang="en-US" b="1" dirty="0">
                <a:latin typeface="黑体" panose="02010600030101010101" charset="-122"/>
                <a:ea typeface="黑体" panose="02010600030101010101" charset="-122"/>
              </a:rPr>
              <a:t>     </a:t>
            </a:r>
            <a:endParaRPr lang="en-US" altLang="zh-CN" b="1" dirty="0"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41060" y="2829560"/>
            <a:ext cx="309880" cy="2298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endParaRPr lang="zh-CN" altLang="zh-CN" sz="9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7305" y="294005"/>
            <a:ext cx="6542405" cy="876935"/>
          </a:xfrm>
        </p:spPr>
        <p:txBody>
          <a:bodyPr/>
          <a:lstStyle/>
          <a:p>
            <a:r>
              <a:rPr lang="zh-CN" altLang="en-US" sz="3200" b="1" i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传统文化进校园第二期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532255" y="-6350"/>
            <a:ext cx="9009380" cy="685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732915" y="0"/>
            <a:ext cx="8758555" cy="686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783715" y="0"/>
            <a:ext cx="8439150" cy="686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018665" y="-4445"/>
            <a:ext cx="8891270" cy="6866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582420" y="32385"/>
            <a:ext cx="8959215" cy="6862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532255" y="-5080"/>
            <a:ext cx="9092565" cy="687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285365" y="732155"/>
            <a:ext cx="7620000" cy="507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783715" y="0"/>
            <a:ext cx="8439150" cy="686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78BD6CCD940305B04786DB3EED664E4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" y="-24765"/>
            <a:ext cx="12180570" cy="6907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6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我知道，我所有的长处都是源于父母祖宗的优秀，但它不是我炫耀和自私的资本，它是上天与祖宗赋予我利益大众的工具；它是我展示生命的伟大、美好和无私的途径。</a:t>
            </a:r>
            <a:endParaRPr lang="zh-CN" altLang="en-US" sz="6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6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我知道，我的缺点和不足不是我的自愿，那是因为，我是从有缺点和不足的爸爸妈妈而来的。但我知道，选择这样的爸爸妈妈，是我的自愿。我选择的目的，是要来到这个世界，与我的爸爸妈妈一起学习和提升。所以，对于这些缺陷，我不抗拒，我全然地接受，我要通过今生的自省、忍受和努力来弥补。</a:t>
            </a:r>
          </a:p>
          <a:p>
            <a:endParaRPr lang="zh-CN" altLang="en-US" sz="48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>
                <a:latin typeface="黑体" panose="02010600030101010101" charset="-122"/>
                <a:ea typeface="黑体" panose="02010600030101010101" charset="-122"/>
                <a:sym typeface="+mn-ea"/>
              </a:rPr>
              <a:t> </a:t>
            </a:r>
            <a:r>
              <a:rPr lang="zh-CN" altLang="en-US" sz="6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我想对爸爸妈妈说：爸爸妈妈,我来到你们身边，就是希望帮助你们改变，也希望你们接受我、容忍我。我愿意从今天开始，不再用完美要求你们，也请你们不再用完美苛求我。</a:t>
            </a:r>
            <a:endParaRPr lang="zh-CN" altLang="en-US" sz="6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7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7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我是你们的一部分，我们是一个整体，让我们一起改变，改变才是力量！让我们一起用包容让生命美好，让我们一起用爱让世界美丽！</a:t>
            </a:r>
          </a:p>
          <a:p>
            <a:endParaRPr lang="zh-CN" altLang="en-US" sz="7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8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sz="8800" dirty="0">
              <a:latin typeface="楷体_GB2312" panose="02010609030101010101" charset="-122"/>
              <a:ea typeface="楷体_GB2312" panose="02010609030101010101" charset="-122"/>
            </a:endParaRPr>
          </a:p>
          <a:p>
            <a:pPr marL="0" indent="0">
              <a:buNone/>
            </a:pPr>
            <a:r>
              <a:rPr lang="zh-CN" altLang="en-US" sz="8800" b="1" dirty="0">
                <a:latin typeface="楷体_GB2312" panose="02010609030101010101" charset="-122"/>
                <a:ea typeface="楷体_GB2312" panose="02010609030101010101" charset="-122"/>
              </a:rPr>
              <a:t>请各位家长</a:t>
            </a:r>
            <a:r>
              <a:rPr lang="zh-CN" altLang="en-US" sz="8800" b="1" dirty="0" smtClean="0">
                <a:latin typeface="楷体_GB2312" panose="02010609030101010101" charset="-122"/>
                <a:ea typeface="楷体_GB2312" panose="02010609030101010101" charset="-122"/>
              </a:rPr>
              <a:t>在纸</a:t>
            </a:r>
            <a:r>
              <a:rPr lang="zh-CN" altLang="en-US" sz="8800" b="1" dirty="0">
                <a:latin typeface="楷体_GB2312" panose="02010609030101010101" charset="-122"/>
                <a:ea typeface="楷体_GB2312" panose="02010609030101010101" charset="-122"/>
              </a:rPr>
              <a:t>上分别写出自己和孩子</a:t>
            </a:r>
            <a:r>
              <a:rPr lang="en-US" altLang="zh-CN" sz="8800" b="1" dirty="0">
                <a:latin typeface="楷体_GB2312" panose="02010609030101010101" charset="-122"/>
                <a:ea typeface="楷体_GB2312" panose="02010609030101010101" charset="-122"/>
              </a:rPr>
              <a:t>10</a:t>
            </a:r>
            <a:r>
              <a:rPr lang="zh-CN" altLang="en-US" sz="8800" b="1" dirty="0">
                <a:latin typeface="楷体_GB2312" panose="02010609030101010101" charset="-122"/>
                <a:ea typeface="楷体_GB2312" panose="02010609030101010101" charset="-122"/>
              </a:rPr>
              <a:t>个优缺点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104265" y="3810"/>
            <a:ext cx="10259060" cy="6850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420</Words>
  <Application>Microsoft Office PowerPoint</Application>
  <PresentationFormat>自定义</PresentationFormat>
  <Paragraphs>15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传统文化进校园第二期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18</cp:revision>
  <dcterms:created xsi:type="dcterms:W3CDTF">2017-08-08T12:33:00Z</dcterms:created>
  <dcterms:modified xsi:type="dcterms:W3CDTF">2017-08-12T00:51:20Z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