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7" r:id="rId4"/>
    <p:sldId id="279" r:id="rId5"/>
    <p:sldId id="278" r:id="rId6"/>
    <p:sldId id="280" r:id="rId7"/>
    <p:sldId id="276" r:id="rId8"/>
    <p:sldId id="281" r:id="rId9"/>
    <p:sldId id="282" r:id="rId10"/>
    <p:sldId id="283" r:id="rId11"/>
    <p:sldId id="275" r:id="rId12"/>
    <p:sldId id="274" r:id="rId13"/>
    <p:sldId id="286" r:id="rId14"/>
    <p:sldId id="297" r:id="rId15"/>
    <p:sldId id="298" r:id="rId16"/>
    <p:sldId id="284" r:id="rId17"/>
    <p:sldId id="288" r:id="rId18"/>
    <p:sldId id="285" r:id="rId19"/>
    <p:sldId id="299" r:id="rId20"/>
    <p:sldId id="300" r:id="rId21"/>
    <p:sldId id="270" r:id="rId22"/>
    <p:sldId id="271" r:id="rId23"/>
    <p:sldId id="272" r:id="rId24"/>
    <p:sldId id="273" r:id="rId2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2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00B15-CCD8-47AB-A1FE-4328A311CA8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92171-FEFB-4D46-8510-CEA6889D2F3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7647D-FD45-4119-A7AA-F970B44DE35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59018-A59E-4BCB-AC44-3D42D567A55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D3701-F52F-4D25-A317-59EDC013A06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490F0-36BB-477A-9502-484C86935BE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EF6A4-DECE-45C6-9687-2247D37C68B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9F186-C5B0-4942-AB98-FD74B78D53A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4E800-17D0-4091-B577-FFA220CA598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8CDDC-FFD7-451A-A56F-E1BB12312A9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40915-E97F-4AEC-A5C0-AE142181AD1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85332-C47A-4DC2-8A2D-B2645282C8F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8026C3B-900B-484D-B844-CD1FF15E1CE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      </a:t>
            </a:r>
            <a:r>
              <a:rPr lang="zh-CN" altLang="en-US" b="1" smtClean="0">
                <a:latin typeface="黑体" panose="02010609060101010101" charset="-122"/>
                <a:ea typeface="黑体" panose="02010609060101010101" charset="-122"/>
              </a:rPr>
              <a:t>如何使孩子更优秀</a:t>
            </a:r>
            <a:endParaRPr lang="zh-CN" altLang="en-US" b="1" smtClean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953000" y="3594735"/>
            <a:ext cx="6616065" cy="256413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CN">
              <a:solidFill>
                <a:schemeClr val="accent4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schemeClr val="accent4"/>
                </a:solidFill>
              </a:rPr>
              <a:t>                              </a:t>
            </a:r>
            <a:r>
              <a:rPr lang="en-US" altLang="zh-CN" sz="3600">
                <a:solidFill>
                  <a:schemeClr val="accent4"/>
                </a:solidFill>
              </a:rPr>
              <a:t> </a:t>
            </a:r>
            <a:endParaRPr lang="en-US" altLang="zh-CN" sz="3600">
              <a:solidFill>
                <a:schemeClr val="accent4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3600">
                <a:solidFill>
                  <a:schemeClr val="accent4"/>
                </a:solidFill>
              </a:rPr>
              <a:t>       </a:t>
            </a:r>
            <a:r>
              <a:rPr lang="zh-CN" altLang="en-US" sz="3600" b="1" i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主讲   武冬云</a:t>
            </a:r>
            <a:endParaRPr lang="zh-CN" altLang="en-US" sz="3600" b="1" i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1690" y="153670"/>
            <a:ext cx="8891905" cy="65506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86150" y="395605"/>
            <a:ext cx="5219065" cy="60667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436370" y="386715"/>
            <a:ext cx="10612120" cy="7477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儒释道：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  <a:p>
            <a:pPr algn="l"/>
            <a:r>
              <a:rPr lang="en-US" altLang="zh-CN" sz="2800" b="1"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、儒家文化：非礼勿视、非礼勿言、非礼勿听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  <a:p>
            <a:pPr algn="l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+mn-ea"/>
              </a:rPr>
              <a:t>三重境界：文化儒，君子儒，大人儒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  <a:p>
            <a:pPr algn="l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做君子，做圣贤，做圣人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  <a:p>
            <a:pPr algn="l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有正气、有人格、有灵魂，有担当，让我们提得起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  <a:p>
            <a:pPr algn="l"/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  <a:p>
            <a:pPr algn="l"/>
            <a:r>
              <a:rPr lang="en-US" altLang="zh-CN" sz="2800" b="1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、释：佛家让人破除执着，不被假象迷惑，让我们看得开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  <a:p>
            <a:pPr algn="l"/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  <a:p>
            <a:pPr algn="l"/>
            <a:r>
              <a:rPr lang="en-US" altLang="zh-CN" sz="2800" b="1"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、道家文化：无为、不争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  <a:p>
            <a:pPr algn="l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 「道 德 经」 : 第 四 十 八 章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  <a:p>
            <a:pPr algn="l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为 学 日 益 ， 为 道 日 损 。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  <a:p>
            <a:pPr algn="l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损 之 又 损 ， 以 至 于 无 为 。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  <a:p>
            <a:pPr algn="l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无 为 而 无 不 为 。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  <a:p>
            <a:pPr algn="l"/>
            <a:r>
              <a:rPr lang="en-US" altLang="zh-CN" sz="2800" b="1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让人超然脱俗，让我们放的下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</a:rPr>
              <a:t>”</a:t>
            </a:r>
            <a:endParaRPr lang="en-US" altLang="zh-CN" sz="2800" b="1">
              <a:latin typeface="黑体" panose="02010609060101010101" charset="-122"/>
              <a:ea typeface="黑体" panose="02010609060101010101" charset="-122"/>
            </a:endParaRPr>
          </a:p>
          <a:p>
            <a:pPr algn="l"/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  <a:p>
            <a:pPr algn="l"/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  <a:p>
            <a:pPr algn="l"/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6320" y="478790"/>
            <a:ext cx="6407150" cy="55327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745" y="478155"/>
            <a:ext cx="4003040" cy="55333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430145" y="991235"/>
            <a:ext cx="9165590" cy="40309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zh-CN" sz="3200" b="1">
                <a:latin typeface="黑体" panose="02010609060101010101" charset="-122"/>
                <a:ea typeface="黑体" panose="02010609060101010101" charset="-122"/>
              </a:rPr>
              <a:t>鹿角、马面、蛇身、鱼鳞、鹰爪、鸡尾</a:t>
            </a:r>
            <a:endParaRPr lang="zh-CN" altLang="zh-CN" sz="32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zh-CN" sz="3200" b="1">
                <a:latin typeface="黑体" panose="02010609060101010101" charset="-122"/>
                <a:ea typeface="黑体" panose="02010609060101010101" charset="-122"/>
              </a:rPr>
              <a:t>代表和和谐、能力</a:t>
            </a:r>
            <a:endParaRPr lang="zh-CN" altLang="zh-CN" sz="32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zh-CN" sz="3200" b="1">
                <a:latin typeface="黑体" panose="02010609060101010101" charset="-122"/>
                <a:ea typeface="黑体" panose="02010609060101010101" charset="-122"/>
              </a:rPr>
              <a:t>潜龙勿用</a:t>
            </a:r>
            <a:endParaRPr lang="zh-CN" altLang="zh-CN" sz="32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zh-CN" sz="3200" b="1">
                <a:latin typeface="黑体" panose="02010609060101010101" charset="-122"/>
                <a:ea typeface="黑体" panose="02010609060101010101" charset="-122"/>
              </a:rPr>
              <a:t>见龙在田</a:t>
            </a:r>
            <a:endParaRPr lang="zh-CN" altLang="zh-CN" sz="32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zh-CN" sz="3200" b="1">
                <a:latin typeface="黑体" panose="02010609060101010101" charset="-122"/>
                <a:ea typeface="黑体" panose="02010609060101010101" charset="-122"/>
              </a:rPr>
              <a:t>或跃在渊</a:t>
            </a:r>
            <a:endParaRPr lang="zh-CN" altLang="zh-CN" sz="32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zh-CN" sz="3200" b="1">
                <a:latin typeface="黑体" panose="02010609060101010101" charset="-122"/>
                <a:ea typeface="黑体" panose="02010609060101010101" charset="-122"/>
              </a:rPr>
              <a:t>飞龙在天</a:t>
            </a:r>
            <a:endParaRPr lang="zh-CN" altLang="zh-CN" sz="32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zh-CN" sz="3200" b="1">
                <a:latin typeface="黑体" panose="02010609060101010101" charset="-122"/>
                <a:ea typeface="黑体" panose="02010609060101010101" charset="-122"/>
              </a:rPr>
              <a:t>亢龙有悔</a:t>
            </a:r>
            <a:endParaRPr lang="zh-CN" altLang="zh-CN" sz="32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zh-CN" sz="3200" b="1">
                <a:latin typeface="黑体" panose="02010609060101010101" charset="-122"/>
                <a:ea typeface="黑体" panose="02010609060101010101" charset="-122"/>
              </a:rPr>
              <a:t>群龙无首（易经），老子的自然无为，佛家讲的空</a:t>
            </a:r>
            <a:endParaRPr lang="zh-CN" altLang="zh-CN" sz="3200" b="1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270760" y="500380"/>
            <a:ext cx="4115435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神奇：能力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神秘：智慧（博大精深）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神圣：追求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71065" y="1884045"/>
            <a:ext cx="6151245" cy="1753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神奇不神圣：野心家</a:t>
            </a:r>
            <a:endParaRPr lang="zh-CN" altLang="en-US" sz="36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神秘不神圣：周永康、徐才厚</a:t>
            </a:r>
            <a:endParaRPr lang="zh-CN" altLang="en-US" sz="36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神圣不神奇不神秘：不存在。</a:t>
            </a:r>
            <a:endParaRPr lang="zh-CN" altLang="en-US" sz="36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69185" y="3753485"/>
            <a:ext cx="6617970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西游记的人物：孙悟空、猪八戒、沙和尚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              唐僧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2800" b="1">
                <a:latin typeface="黑体" panose="02010609060101010101" charset="-122"/>
                <a:ea typeface="黑体" panose="02010609060101010101" charset="-122"/>
              </a:rPr>
              <a:t>              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菩萨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09165" y="5398770"/>
            <a:ext cx="795020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三种人：找光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</a:rPr>
              <a:t>-----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吸引光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</a:rPr>
              <a:t>-----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本身就是光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        生存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</a:rPr>
              <a:t>------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生活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</a:rPr>
              <a:t>-----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生命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068955" y="1764665"/>
            <a:ext cx="851725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总书记讲：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中华文化积淀着中华民族最深层的精神追求，是中华民族生生不息、发展壮大丰厚滋养，中华文化光芒可以穿透历史，精神境界可以跨越时空，成为全人类的精神财富</a:t>
            </a:r>
            <a:endParaRPr lang="en-US" altLang="zh-CN" sz="3200" b="1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450340" y="367030"/>
            <a:ext cx="10556875" cy="6123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朱熹朱子家训原文：君之所贵者，仁也。臣之所贵者，忠也。父之所贵者，慈也。子之所贵者，孝也。兄之所贵者，友也。弟之所贵者，恭也。夫之所贵者，和也。妇之所贵者，柔也。事师长贵乎礼也，交朋友贵乎信也。见老者，敬之；见幼者，爱之。有德者，年虽下于我，我必尊之；不肖者，年虽高于我，我必远之。慎勿谈人之短，切莫矜己之长。仇者以义解之，怨者以直报之，随所遇而安之。人有小过，含容而忍之；人有大过，以理而谕之。勿以善小而不为，勿以恶小而为之。人有恶，则掩之；人有善，则扬之。处世无私仇，治家无私法。勿损人而利己，勿妒贤而嫉能。勿称忿而报横逆，勿非礼而害物命。见不义之财勿取，遇合理之事则从。诗书不可不读，礼义不可不知。子孙不可不教，童仆不可不恤。斯文不可不敬，患难不可不扶。守我之分者，礼也；听我之命者，天也。人能如是，天必相之。此乃日用常行之道，若衣服之于身体，饮食之于口腹，不可一日无也，可不慎哉！</a:t>
            </a:r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854835" y="675005"/>
            <a:ext cx="8481695" cy="5507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责任之家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家风: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诚实为本、踏实做人、尊老爱幼、其乐融融、刻苦学习、追求上进、勤俭节约、保护生态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家训: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家庭和睦、尽忠报国、做正直的人，做正确的事、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家族精神: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树立梦想，追求卓越、敢作敢当、永不放弃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6240" y="1268095"/>
            <a:ext cx="10144125" cy="49485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240" y="1268095"/>
            <a:ext cx="7088505" cy="49352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705" y="763270"/>
            <a:ext cx="8561705" cy="55524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8485" y="255905"/>
            <a:ext cx="4486275" cy="61728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421755" y="833120"/>
            <a:ext cx="5695950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齐白石，近现代中国绘画大师，世界文化名人。早年曾为木工，后以卖画为生，五十七岁后定居北京。擅画花鸟、虫鱼、山水、人物，笔墨雄浑滋润，色彩浓艳明快，造型简练生动，意境淳厚朴实。所作鱼虾虫蟹，天趣横生。齐白石书工篆隶，取法于秦汉碑版，行书饶古拙之趣，篆刻自成一家，善写诗文。曾任中央美术学院名誉教授、中国美术家协会主席等职。代表作有《蛙声十里出山泉》《墨虾》等。著有《白石诗草》《白石老人自述》等。2011年5月22日，他的最大尺幅作品《松柏高立图·篆书四言联》被拍出4.255亿元人民币的天价。[1]2017年12月17日，作品《山水十二条屏》以9.315亿元成交，成全球最贵中国艺术品。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22465" y="5331460"/>
            <a:ext cx="431482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没上过学，没有学历</a:t>
            </a:r>
            <a:endParaRPr lang="zh-CN" altLang="en-US" sz="36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1312545" y="603250"/>
            <a:ext cx="10487660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、我已长大成人，从现在起，我将承担家庭和社会责任、传宗接代、传承家族文化，尊重和履行社会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责任，承担选举和被选举的责任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一鞠躬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3200" b="1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、我已长大成人，我承诺，我将承担起保卫和建设国家的责任和义务，我将承担起振兴民族的责任和义务，我将承担国家兵役、劳役的责任和义务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再鞠躬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3200" b="1"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、我已长大成人，我承诺，我将尊重天地自然圣灵和祖先圣灵的存在，积极参与祭祀天地自然和祭祀祖先圣灵的活动仪式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三鞠躬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915160" y="566420"/>
            <a:ext cx="965263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、我已长大成人，真心感恩母亲的生育和辛勤抚育之恩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一鞠躬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3200" b="1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、我已长大成人，母亲大恩不言谢，从现在起，我将承担起未来抚养照顾母亲的责任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二鞠躬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</a:rPr>
              <a:t>·</a:t>
            </a:r>
            <a:endParaRPr lang="en-US" altLang="zh-CN" sz="32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3200" b="1"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、我已长大成人，从现在起，母亲的身体健康问题，母亲的生气和悲伤都将是我的错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三鞠躬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2228215" y="1072515"/>
            <a:ext cx="911669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、我已长大成人，将以各位已成人的大德兄弟为榜样，向你们学习</a:t>
            </a:r>
            <a:endParaRPr lang="zh-CN" altLang="en-US" sz="36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拱手礼</a:t>
            </a:r>
            <a:endParaRPr lang="zh-CN" altLang="en-US" sz="3600" b="1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6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3600" b="1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、我已长大成人，我承诺，将努力成为还未成年的兄弟姐妹的好榜样，敬请各位兄弟姐妹监督</a:t>
            </a:r>
            <a:endParaRPr lang="zh-CN" altLang="en-US" sz="36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拱手礼</a:t>
            </a:r>
            <a:endParaRPr lang="zh-CN" altLang="en-US" sz="3600" b="1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505710" y="1181100"/>
            <a:ext cx="767524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忠心感恩各位大德、领导的教育和训诫之恩，我已长大成人，我承诺将严格遵守社会公德和责任义务，承担家族兴旺责任，接受政府的正确领导</a:t>
            </a:r>
            <a:endParaRPr lang="zh-CN" altLang="en-US" sz="36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鞠躬</a:t>
            </a:r>
            <a:endParaRPr lang="zh-CN" altLang="en-US" sz="3600" b="1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985" y="519430"/>
            <a:ext cx="4431665" cy="58197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176645" y="782955"/>
            <a:ext cx="539813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南怀瑾，中国当代诗文学家、佛学家、教育家、中国古代文化传播者、学者、诗人、武术家、中国文化国学大师。历任台湾政治大学、台湾辅仁大学及中国文化大学教授。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1949年中华人民共和国成立后，南怀瑾随国民党迁至台湾，并受邀到台湾地区的多所大学、机关、社会团体讲学，后曾旅居美国、香港等地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76645" y="4797425"/>
            <a:ext cx="569214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十多岁退学在家，看守祠堂</a:t>
            </a:r>
            <a:endParaRPr lang="zh-CN" altLang="en-US" sz="36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4850" y="582930"/>
            <a:ext cx="4653280" cy="58153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907405" y="305435"/>
            <a:ext cx="5302250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华罗庚，世界著名数学家，中国科学院院士，美国国家科学院外籍院士，他是中国解析数论、矩阵几何学、典型群、自守函数论与多元复变函数论等多方面研究的创始人和开拓者，也是中国在世界上最有影响的数学家之一，被列为芝加哥科学技术博物馆中当今世界88位数学伟人之一。国际上以华氏命名的数学科研成果有“华氏定理”、“怀依—华不等式”、“华氏不等式”、“普劳威尔—加当华定理”、“华氏算子”、“华—王方法”等。美国著名数学史家贝特曼称：“华罗庚是中国的爱因斯坦，足够成为全世界所有著名科学院的院士”。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07405" y="5937885"/>
            <a:ext cx="55454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只念过初中，是一个杂货店的店员</a:t>
            </a:r>
            <a:endParaRPr lang="zh-CN" altLang="en-US" sz="2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9005" y="558165"/>
            <a:ext cx="5287010" cy="52870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580505" y="892810"/>
            <a:ext cx="532638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著名学者，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</a:rPr>
              <a:t>1985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年生，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</a:rPr>
              <a:t>19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岁于清华大学、中山大学等高校客座讲学，及于政府机关开设传统文化讲席，并担任多个政府机构首席文化顾问，先后受聘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</a:rPr>
              <a:t>·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中国人民大学特聘教授，北京大学研究员，南京师范大学研究员，南京大学艺术学院特聘教授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</a:rPr>
              <a:t>......</a:t>
            </a:r>
            <a:endParaRPr lang="en-US" altLang="zh-CN" sz="28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499985" y="4730115"/>
            <a:ext cx="202120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18</a:t>
            </a:r>
            <a:r>
              <a:rPr lang="zh-CN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岁退学</a:t>
            </a:r>
            <a:endParaRPr lang="zh-CN" altLang="zh-CN" sz="36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896870" y="1297940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032125" y="978535"/>
            <a:ext cx="8314055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为学有三重境界，</a:t>
            </a:r>
            <a:endParaRPr lang="zh-CN" altLang="en-US" sz="3600" b="1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6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3600" b="1"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、知之：为了知道而知道</a:t>
            </a:r>
            <a:endParaRPr lang="zh-CN" altLang="en-US" sz="36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3600" b="1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、好之</a:t>
            </a:r>
            <a:r>
              <a:rPr lang="en-US" altLang="zh-CN" sz="3600" b="1">
                <a:latin typeface="黑体" panose="02010609060101010101" charset="-122"/>
                <a:ea typeface="黑体" panose="02010609060101010101" charset="-122"/>
              </a:rPr>
              <a:t>:</a:t>
            </a:r>
            <a:r>
              <a:rPr lang="zh-CN" altLang="zh-CN" sz="3600" b="1">
                <a:latin typeface="黑体" panose="02010609060101010101" charset="-122"/>
                <a:ea typeface="黑体" panose="02010609060101010101" charset="-122"/>
              </a:rPr>
              <a:t>兴趣激发求知欲</a:t>
            </a:r>
            <a:endParaRPr lang="zh-CN" altLang="zh-CN" sz="36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3600" b="1"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、乐知：进入了</a:t>
            </a:r>
            <a:r>
              <a:rPr lang="en-US" altLang="zh-CN" sz="3600" b="1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悟道</a:t>
            </a:r>
            <a:r>
              <a:rPr lang="en-US" altLang="zh-CN" sz="3600" b="1"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的境界，随时随地都在参悟。任何一种现象的发生，都会和内在的思想感受联系起来。这就是从</a:t>
            </a:r>
            <a:r>
              <a:rPr lang="en-US" altLang="zh-CN" sz="3600" b="1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为学</a:t>
            </a:r>
            <a:r>
              <a:rPr lang="en-US" altLang="zh-CN" sz="3600" b="1"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到</a:t>
            </a:r>
            <a:r>
              <a:rPr lang="en-US" altLang="zh-CN" sz="3600" b="1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为道</a:t>
            </a:r>
            <a:r>
              <a:rPr lang="en-US" altLang="zh-CN" sz="3600" b="1"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的一种变化过程</a:t>
            </a:r>
            <a:endParaRPr lang="zh-CN" altLang="en-US" sz="3600" b="1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6670" y="234950"/>
            <a:ext cx="5290820" cy="58731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245" y="234950"/>
            <a:ext cx="4814570" cy="58731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0750" y="100330"/>
            <a:ext cx="6434455" cy="66567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009515" y="2741930"/>
            <a:ext cx="263144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4800" b="1">
                <a:latin typeface="黑体" panose="02010609060101010101" charset="-122"/>
                <a:ea typeface="黑体" panose="02010609060101010101" charset="-122"/>
                <a:sym typeface="+mn-ea"/>
              </a:rPr>
              <a:t>德不配位</a:t>
            </a:r>
            <a:endParaRPr lang="zh-CN" altLang="en-US" sz="4800" b="1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/>
            <a:endParaRPr lang="zh-CN" altLang="en-US" sz="4800" b="1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2430</Words>
  <Application>WPS 演示</Application>
  <PresentationFormat>自定义</PresentationFormat>
  <Paragraphs>113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Arial</vt:lpstr>
      <vt:lpstr>宋体</vt:lpstr>
      <vt:lpstr>Wingdings</vt:lpstr>
      <vt:lpstr>Calibri Light</vt:lpstr>
      <vt:lpstr>黑体</vt:lpstr>
      <vt:lpstr>Calibri</vt:lpstr>
      <vt:lpstr>微软雅黑</vt:lpstr>
      <vt:lpstr>Arial Unicode MS</vt:lpstr>
      <vt:lpstr>Office 主题</vt:lpstr>
      <vt:lpstr>      如何使孩子更优秀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19</cp:revision>
  <dcterms:created xsi:type="dcterms:W3CDTF">2015-12-11T03:28:00Z</dcterms:created>
  <dcterms:modified xsi:type="dcterms:W3CDTF">2018-03-17T05:17:16Z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